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9" r:id="rId2"/>
    <p:sldId id="257" r:id="rId3"/>
    <p:sldId id="258" r:id="rId4"/>
    <p:sldId id="259" r:id="rId5"/>
    <p:sldId id="260" r:id="rId6"/>
    <p:sldId id="267" r:id="rId7"/>
    <p:sldId id="261" r:id="rId8"/>
    <p:sldId id="266" r:id="rId9"/>
    <p:sldId id="268" r:id="rId10"/>
    <p:sldId id="270" r:id="rId11"/>
    <p:sldId id="271" r:id="rId12"/>
    <p:sldId id="273" r:id="rId13"/>
    <p:sldId id="262" r:id="rId14"/>
    <p:sldId id="263" r:id="rId15"/>
    <p:sldId id="264" r:id="rId16"/>
    <p:sldId id="26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4832"/>
    <a:srgbClr val="C17873"/>
    <a:srgbClr val="C8B4BC"/>
    <a:srgbClr val="C6605E"/>
    <a:srgbClr val="FC7C7C"/>
    <a:srgbClr val="DCD6DD"/>
    <a:srgbClr val="F4E0E0"/>
    <a:srgbClr val="D03E3E"/>
    <a:srgbClr val="C95D43"/>
    <a:srgbClr val="C15E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17" autoAdjust="0"/>
  </p:normalViewPr>
  <p:slideViewPr>
    <p:cSldViewPr>
      <p:cViewPr>
        <p:scale>
          <a:sx n="78" d="100"/>
          <a:sy n="78" d="100"/>
        </p:scale>
        <p:origin x="-396" y="-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cap="none" spc="0" normalizeH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u-RU" sz="2900" b="1" i="0" cap="none" spc="0" baseline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Статистика изменений количества участников акции «Бессмертный полк»</a:t>
            </a:r>
            <a:endParaRPr lang="ru-RU" sz="2900" b="1" i="0" cap="none" spc="0" baseline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Impact" panose="020B0806030902050204" pitchFamily="34" charset="0"/>
            </a:endParaRPr>
          </a:p>
        </c:rich>
      </c:tx>
      <c:layout>
        <c:manualLayout>
          <c:xMode val="edge"/>
          <c:yMode val="edge"/>
          <c:x val="0.12361163087142363"/>
          <c:y val="2.3722742927553504E-2"/>
        </c:manualLayout>
      </c:layout>
      <c:overlay val="0"/>
      <c:spPr>
        <a:solidFill>
          <a:srgbClr val="C6605E"/>
        </a:solidFill>
        <a:ln w="9525" cap="flat" cmpd="sng" algn="ctr">
          <a:solidFill>
            <a:srgbClr val="C95D43"/>
          </a:solidFill>
          <a:prstDash val="solid"/>
          <a:round/>
          <a:headEnd type="none" w="med" len="med"/>
          <a:tailEnd type="none" w="med" len="med"/>
        </a:ln>
        <a:effectLst/>
        <a:scene3d>
          <a:camera prst="orthographicFront"/>
          <a:lightRig rig="threePt" dir="t"/>
        </a:scene3d>
        <a:sp3d>
          <a:bevelT w="190500" h="38100"/>
        </a:sp3d>
      </c:spPr>
    </c:title>
    <c:autoTitleDeleted val="0"/>
    <c:plotArea>
      <c:layout>
        <c:manualLayout>
          <c:layoutTarget val="inner"/>
          <c:xMode val="edge"/>
          <c:yMode val="edge"/>
          <c:x val="6.6414769703951021E-2"/>
          <c:y val="0.19315609502984518"/>
          <c:w val="0.95607172415181008"/>
          <c:h val="0.7021637747321004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Томск и Москва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6</c:v>
                </c:pt>
                <c:pt idx="1">
                  <c:v>180</c:v>
                </c:pt>
                <c:pt idx="2">
                  <c:v>500</c:v>
                </c:pt>
                <c:pt idx="3">
                  <c:v>500</c:v>
                </c:pt>
                <c:pt idx="4">
                  <c:v>700</c:v>
                </c:pt>
                <c:pt idx="5">
                  <c:v>850</c:v>
                </c:pt>
                <c:pt idx="6">
                  <c:v>1000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2B7-4C91-A0DE-E273A8792A8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Россия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3">
                  <c:v>4000</c:v>
                </c:pt>
                <c:pt idx="4">
                  <c:v>6200</c:v>
                </c:pt>
                <c:pt idx="5">
                  <c:v>7800</c:v>
                </c:pt>
                <c:pt idx="6">
                  <c:v>10400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A2B7-4C91-A0DE-E273A8792A8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Лист1!$D$2:$D$8</c:f>
              <c:numCache>
                <c:formatCode>General</c:formatCode>
                <c:ptCount val="7"/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A2B7-4C91-A0DE-E273A8792A8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9879936"/>
        <c:axId val="83548928"/>
      </c:lineChart>
      <c:catAx>
        <c:axId val="1798799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dk1">
                  <a:lumMod val="15000"/>
                  <a:lumOff val="85000"/>
                  <a:alpha val="51000"/>
                </a:schemeClr>
              </a:solidFill>
              <a:round/>
            </a:ln>
            <a:effectLst/>
          </c:spPr>
        </c:minorGridlines>
        <c:numFmt formatCode="General" sourceLinked="1"/>
        <c:majorTickMark val="out"/>
        <c:minorTickMark val="none"/>
        <c:tickLblPos val="nextTo"/>
        <c:spPr>
          <a:solidFill>
            <a:schemeClr val="bg1"/>
          </a:solidFill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3548928"/>
        <c:crosses val="autoZero"/>
        <c:auto val="1"/>
        <c:lblAlgn val="ctr"/>
        <c:lblOffset val="100"/>
        <c:noMultiLvlLbl val="0"/>
      </c:catAx>
      <c:valAx>
        <c:axId val="83548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solidFill>
            <a:schemeClr val="bg1"/>
          </a:solidFill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9879936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b"/>
      <c:legendEntry>
        <c:idx val="2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pattFill prst="pct5">
      <a:fgClr>
        <a:srgbClr val="C6605E"/>
      </a:fgClr>
      <a:bgClr>
        <a:schemeClr val="bg1"/>
      </a:bgClr>
    </a:patt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C97936-3AFE-4335-892B-6EA7B4DD039A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DBCA3A-C51A-4BE3-B724-A06E64F50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441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BCA3A-C51A-4BE3-B724-A06E64F50E5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900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F8E15-658B-458A-9B8E-E52784CE982D}" type="datetimeFigureOut">
              <a:rPr lang="ru-RU" smtClean="0"/>
              <a:pPr/>
              <a:t>08.10.2023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38F1A-F3DC-4294-A75A-8A36AF6C41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F8E15-658B-458A-9B8E-E52784CE982D}" type="datetimeFigureOut">
              <a:rPr lang="ru-RU" smtClean="0"/>
              <a:pPr/>
              <a:t>08.10.2023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38F1A-F3DC-4294-A75A-8A36AF6C41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F8E15-658B-458A-9B8E-E52784CE982D}" type="datetimeFigureOut">
              <a:rPr lang="ru-RU" smtClean="0"/>
              <a:pPr/>
              <a:t>08.10.2023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38F1A-F3DC-4294-A75A-8A36AF6C41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F8E15-658B-458A-9B8E-E52784CE982D}" type="datetimeFigureOut">
              <a:rPr lang="ru-RU" smtClean="0"/>
              <a:pPr/>
              <a:t>08.10.2023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38F1A-F3DC-4294-A75A-8A36AF6C41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F8E15-658B-458A-9B8E-E52784CE982D}" type="datetimeFigureOut">
              <a:rPr lang="ru-RU" smtClean="0"/>
              <a:pPr/>
              <a:t>08.10.2023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38F1A-F3DC-4294-A75A-8A36AF6C41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F8E15-658B-458A-9B8E-E52784CE982D}" type="datetimeFigureOut">
              <a:rPr lang="ru-RU" smtClean="0"/>
              <a:pPr/>
              <a:t>08.10.2023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38F1A-F3DC-4294-A75A-8A36AF6C41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F8E15-658B-458A-9B8E-E52784CE982D}" type="datetimeFigureOut">
              <a:rPr lang="ru-RU" smtClean="0"/>
              <a:pPr/>
              <a:t>08.10.2023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38F1A-F3DC-4294-A75A-8A36AF6C41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F8E15-658B-458A-9B8E-E52784CE982D}" type="datetimeFigureOut">
              <a:rPr lang="ru-RU" smtClean="0"/>
              <a:pPr/>
              <a:t>08.10.2023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38F1A-F3DC-4294-A75A-8A36AF6C41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F8E15-658B-458A-9B8E-E52784CE982D}" type="datetimeFigureOut">
              <a:rPr lang="ru-RU" smtClean="0"/>
              <a:pPr/>
              <a:t>08.10.2023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38F1A-F3DC-4294-A75A-8A36AF6C41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F8E15-658B-458A-9B8E-E52784CE982D}" type="datetimeFigureOut">
              <a:rPr lang="ru-RU" smtClean="0"/>
              <a:pPr/>
              <a:t>08.10.2023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38F1A-F3DC-4294-A75A-8A36AF6C41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F8E15-658B-458A-9B8E-E52784CE982D}" type="datetimeFigureOut">
              <a:rPr lang="ru-RU" smtClean="0"/>
              <a:pPr/>
              <a:t>08.10.2023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38F1A-F3DC-4294-A75A-8A36AF6C41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F8E15-658B-458A-9B8E-E52784CE982D}" type="datetimeFigureOut">
              <a:rPr lang="ru-RU" smtClean="0"/>
              <a:pPr/>
              <a:t>08.10.2023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38F1A-F3DC-4294-A75A-8A36AF6C415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-285776"/>
            <a:ext cx="7858180" cy="1285884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Вывод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1000108"/>
            <a:ext cx="4286248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Бессмертный полк. И миллионы лиц</a:t>
            </a:r>
          </a:p>
          <a:p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Мелькают, словно кадры кинохроник.</a:t>
            </a:r>
          </a:p>
          <a:p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Стираются препятствия границ,</a:t>
            </a:r>
          </a:p>
          <a:p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Пылает сердце прямо на ладони.</a:t>
            </a:r>
          </a:p>
          <a:p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</a:t>
            </a:r>
          </a:p>
          <a:p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 много лет промчалось с той войны</a:t>
            </a:r>
          </a:p>
          <a:p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только память остается в силе.</a:t>
            </a:r>
          </a:p>
          <a:p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Лишь дайте ей минуту тишины</a:t>
            </a:r>
          </a:p>
          <a:p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 имя павших и живых солдат России…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786314" y="671691"/>
            <a:ext cx="435768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Солдаты минувшей войны,</a:t>
            </a:r>
          </a:p>
          <a:p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Вы снова проходите строем</a:t>
            </a:r>
          </a:p>
          <a:p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Защитников славной страны,</a:t>
            </a:r>
          </a:p>
          <a:p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Спасённой Отчизны герои!</a:t>
            </a:r>
          </a:p>
          <a:p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</a:t>
            </a:r>
          </a:p>
          <a:p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сраженьях с фашистской ордой</a:t>
            </a:r>
          </a:p>
          <a:p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Вы жизни своей не щадили.</a:t>
            </a:r>
          </a:p>
          <a:p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Отчизне не быть под пятой –</a:t>
            </a:r>
          </a:p>
          <a:p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 Победе дорогу мостили.</a:t>
            </a:r>
          </a:p>
          <a:p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</a:t>
            </a:r>
          </a:p>
          <a:p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Гордимся Победой отцов</a:t>
            </a:r>
          </a:p>
          <a:p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Мы, дети их, правнуки, внуки, –</a:t>
            </a:r>
          </a:p>
          <a:p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Портреты отважных бойцов</a:t>
            </a:r>
          </a:p>
          <a:p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Над площадью </a:t>
            </a:r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пОдняли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руки.</a:t>
            </a:r>
          </a:p>
          <a:p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</a:t>
            </a:r>
          </a:p>
          <a:p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Вы кровью вписали строку</a:t>
            </a:r>
          </a:p>
          <a:p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историю тех лихолетий…</a:t>
            </a:r>
          </a:p>
          <a:p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Идёте в «Бессмертном полку</a:t>
            </a:r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</a:t>
            </a:r>
            <a:endParaRPr lang="ru-RU" sz="2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</p:pic>
      <p:sp>
        <p:nvSpPr>
          <p:cNvPr id="9" name="Заголовок 4"/>
          <p:cNvSpPr txBox="1">
            <a:spLocks/>
          </p:cNvSpPr>
          <p:nvPr/>
        </p:nvSpPr>
        <p:spPr>
          <a:xfrm>
            <a:off x="503841" y="28865"/>
            <a:ext cx="8136318" cy="14700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Cambria Math" panose="02040503050406030204" pitchFamily="18" charset="0"/>
                <a:cs typeface="Aharoni" panose="02010803020104030203" pitchFamily="2" charset="-79"/>
              </a:rPr>
              <a:t>Исследовательская работа </a:t>
            </a:r>
            <a:r>
              <a:rPr lang="ru-RU" sz="3600" b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Cambria Math" panose="02040503050406030204" pitchFamily="18" charset="0"/>
                <a:cs typeface="Aharoni" panose="02010803020104030203" pitchFamily="2" charset="-79"/>
              </a:rPr>
              <a:t>на </a:t>
            </a:r>
            <a:r>
              <a:rPr lang="ru-RU" sz="3600" b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Cambria Math" panose="02040503050406030204" pitchFamily="18" charset="0"/>
                <a:cs typeface="Aharoni" panose="02010803020104030203" pitchFamily="2" charset="-79"/>
              </a:rPr>
              <a:t>тему: </a:t>
            </a:r>
            <a:r>
              <a:rPr lang="ru-RU" sz="3600" b="1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Cambria Math" panose="02040503050406030204" pitchFamily="18" charset="0"/>
                <a:cs typeface="Aharoni" panose="02010803020104030203" pitchFamily="2" charset="-79"/>
              </a:rPr>
              <a:t>«Бессмертный полк»</a:t>
            </a:r>
            <a:endParaRPr lang="ru-RU" sz="3600" b="1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Cambria Math" panose="02040503050406030204" pitchFamily="18" charset="0"/>
              <a:cs typeface="Aharoni" panose="02010803020104030203" pitchFamily="2" charset="-79"/>
            </a:endParaRPr>
          </a:p>
        </p:txBody>
      </p:sp>
      <p:sp>
        <p:nvSpPr>
          <p:cNvPr id="10" name="Заголовок 4"/>
          <p:cNvSpPr txBox="1">
            <a:spLocks/>
          </p:cNvSpPr>
          <p:nvPr/>
        </p:nvSpPr>
        <p:spPr>
          <a:xfrm>
            <a:off x="1259632" y="4876716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Работа</a:t>
            </a:r>
            <a:r>
              <a:rPr kumimoji="0" lang="ru-RU" b="1" i="0" u="none" strike="noStrike" kern="120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выполнена ученицами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11 </a:t>
            </a:r>
            <a:r>
              <a:rPr kumimoji="0" lang="ru-RU" b="1" i="0" u="none" strike="noStrike" kern="120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«Б» класса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cap="none" spc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УК</a:t>
            </a:r>
            <a:r>
              <a:rPr lang="ru-RU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cap="none" spc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№1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Болдиной Ладой и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Мирошниченко Алисой</a:t>
            </a:r>
            <a:endParaRPr kumimoji="0" lang="ru-RU" b="1" i="0" u="none" strike="noStrike" kern="1200" normalizeH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cap="none" spc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ГБОУ</a:t>
            </a:r>
            <a:r>
              <a:rPr lang="ru-RU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 Школа № 1413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Научный </a:t>
            </a:r>
            <a:r>
              <a:rPr kumimoji="0" lang="ru-RU" b="1" i="0" u="none" strike="noStrike" kern="1200" normalizeH="0" baseline="0" noProof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руководител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ь: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учитель истории и обществознания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Кондакова</a:t>
            </a:r>
            <a:r>
              <a:rPr kumimoji="0" lang="ru-RU" b="1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Марина</a:t>
            </a:r>
            <a:r>
              <a:rPr kumimoji="0" lang="ru-RU" b="1" i="0" u="none" strike="noStrike" kern="1200" cap="none" spc="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Юрьевна</a:t>
            </a:r>
            <a:endParaRPr kumimoji="0" lang="ru-RU" b="1" i="0" u="none" strike="noStrike" kern="1200" cap="none" spc="0" normalizeH="0" baseline="0" noProof="0" dirty="0" smtClean="0">
              <a:ln w="50800"/>
              <a:solidFill>
                <a:schemeClr val="bg1">
                  <a:shade val="50000"/>
                </a:schemeClr>
              </a:solidFill>
              <a:effectLst/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71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24744"/>
            <a:ext cx="4104456" cy="5564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823217" y="114255"/>
            <a:ext cx="5497567" cy="836712"/>
          </a:xfrm>
          <a:prstGeom prst="rect">
            <a:avLst/>
          </a:prstGeom>
          <a:solidFill>
            <a:srgbClr val="D03E3E">
              <a:alpha val="49804"/>
            </a:srgbClr>
          </a:solidFill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latin typeface="Impact" panose="020B0806030902050204" pitchFamily="34" charset="0"/>
              </a:rPr>
              <a:t>Прадедушка </a:t>
            </a:r>
            <a:r>
              <a:rPr lang="ru-RU" sz="2400" b="1" dirty="0" err="1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latin typeface="Impact" panose="020B0806030902050204" pitchFamily="34" charset="0"/>
              </a:rPr>
              <a:t>Пылова</a:t>
            </a:r>
            <a:r>
              <a:rPr lang="ru-RU" sz="2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ru-RU" sz="24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latin typeface="Impact" panose="020B0806030902050204" pitchFamily="34" charset="0"/>
              </a:rPr>
              <a:t>Кирилла. </a:t>
            </a:r>
            <a:r>
              <a:rPr lang="ru-RU" sz="2400" b="1" dirty="0" err="1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latin typeface="Impact" panose="020B0806030902050204" pitchFamily="34" charset="0"/>
              </a:rPr>
              <a:t>Черменев</a:t>
            </a:r>
            <a:r>
              <a:rPr lang="ru-RU" sz="24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latin typeface="Impact" panose="020B0806030902050204" pitchFamily="34" charset="0"/>
              </a:rPr>
              <a:t> Анатолий Тимофеевич</a:t>
            </a:r>
            <a:endParaRPr lang="ru-RU" sz="24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latin typeface="Impact" panose="020B0806030902050204" pitchFamily="34" charset="0"/>
            </a:endParaRPr>
          </a:p>
        </p:txBody>
      </p:sp>
      <p:pic>
        <p:nvPicPr>
          <p:cNvPr id="4" name="Рисунок 3" descr="C:\Users\Acer\Desktop\49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24744"/>
            <a:ext cx="4231979" cy="5564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63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577428" y="188640"/>
            <a:ext cx="5989144" cy="836712"/>
          </a:xfrm>
          <a:prstGeom prst="rect">
            <a:avLst/>
          </a:prstGeom>
          <a:solidFill>
            <a:srgbClr val="D03E3E">
              <a:alpha val="49804"/>
            </a:srgbClr>
          </a:solidFill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latin typeface="Impact" panose="020B0806030902050204" pitchFamily="34" charset="0"/>
              </a:rPr>
              <a:t>Дедушка </a:t>
            </a:r>
            <a:r>
              <a:rPr lang="ru-RU" sz="2400" b="1" dirty="0" err="1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latin typeface="Impact" panose="020B0806030902050204" pitchFamily="34" charset="0"/>
              </a:rPr>
              <a:t>Кондаковой</a:t>
            </a:r>
            <a:r>
              <a:rPr lang="ru-RU" sz="24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latin typeface="Impact" panose="020B0806030902050204" pitchFamily="34" charset="0"/>
              </a:rPr>
              <a:t> Марины Юрьевны. Сарафанов Николай Иванович.</a:t>
            </a:r>
            <a:endParaRPr lang="ru-RU" sz="24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205158"/>
            <a:ext cx="3690410" cy="5464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209458"/>
            <a:ext cx="3765418" cy="5459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017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484784"/>
            <a:ext cx="3600400" cy="52565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484784"/>
            <a:ext cx="3384376" cy="5256584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619672" y="116632"/>
            <a:ext cx="5989144" cy="1224136"/>
          </a:xfrm>
          <a:prstGeom prst="rect">
            <a:avLst/>
          </a:prstGeom>
          <a:solidFill>
            <a:srgbClr val="D03E3E">
              <a:alpha val="49804"/>
            </a:srgbClr>
          </a:solidFill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latin typeface="Impact" panose="020B0806030902050204" pitchFamily="34" charset="0"/>
              </a:rPr>
              <a:t>Прадедушки </a:t>
            </a:r>
            <a:r>
              <a:rPr lang="ru-RU" sz="2400" b="1" dirty="0" err="1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latin typeface="Impact" panose="020B0806030902050204" pitchFamily="34" charset="0"/>
              </a:rPr>
              <a:t>Контровской</a:t>
            </a:r>
            <a:r>
              <a:rPr lang="ru-RU" sz="24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latin typeface="Impact" panose="020B0806030902050204" pitchFamily="34" charset="0"/>
              </a:rPr>
              <a:t> Владиславы.  </a:t>
            </a:r>
            <a:r>
              <a:rPr lang="ru-RU" sz="2400" b="1" dirty="0" err="1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latin typeface="Impact" panose="020B0806030902050204" pitchFamily="34" charset="0"/>
              </a:rPr>
              <a:t>Контровский</a:t>
            </a:r>
            <a:r>
              <a:rPr lang="ru-RU" sz="24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latin typeface="Impact" panose="020B0806030902050204" pitchFamily="34" charset="0"/>
              </a:rPr>
              <a:t> Александр Яковлевич и </a:t>
            </a:r>
            <a:r>
              <a:rPr lang="ru-RU" sz="2400" b="1" dirty="0" err="1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latin typeface="Impact" panose="020B0806030902050204" pitchFamily="34" charset="0"/>
              </a:rPr>
              <a:t>Голобурдо</a:t>
            </a:r>
            <a:r>
              <a:rPr lang="ru-RU" sz="24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latin typeface="Impact" panose="020B0806030902050204" pitchFamily="34" charset="0"/>
              </a:rPr>
              <a:t> Владимир Семенович</a:t>
            </a:r>
            <a:endParaRPr lang="ru-RU" sz="24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49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http://belive.ru/wp-content/uploads/2015/02/JYwPo8R6mIiCuRR3exd3pErmtrLpP5J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7147" y="1484784"/>
            <a:ext cx="7329705" cy="5090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4"/>
          <p:cNvSpPr txBox="1">
            <a:spLocks/>
          </p:cNvSpPr>
          <p:nvPr/>
        </p:nvSpPr>
        <p:spPr>
          <a:xfrm>
            <a:off x="503841" y="-34516"/>
            <a:ext cx="8136318" cy="14700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Cambria Math" panose="02040503050406030204" pitchFamily="18" charset="0"/>
                <a:cs typeface="Aharoni" panose="02010803020104030203" pitchFamily="2" charset="-79"/>
              </a:rPr>
              <a:t>Правила проведения «Бессмертного </a:t>
            </a:r>
            <a:r>
              <a:rPr lang="ru-RU" sz="3500" b="1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Cambria Math" panose="02040503050406030204" pitchFamily="18" charset="0"/>
                <a:cs typeface="Aharoni" panose="02010803020104030203" pitchFamily="2" charset="-79"/>
              </a:rPr>
              <a:t>полка</a:t>
            </a:r>
            <a:r>
              <a:rPr lang="ru-RU" sz="3600" b="1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Cambria Math" panose="02040503050406030204" pitchFamily="18" charset="0"/>
                <a:cs typeface="Aharoni" panose="02010803020104030203" pitchFamily="2" charset="-79"/>
              </a:rPr>
              <a:t>»</a:t>
            </a:r>
            <a:endParaRPr lang="ru-RU" sz="3600" b="1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Cambria Math" panose="02040503050406030204" pitchFamily="18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://oursociety.ru/_nw/12/360614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1344" y="1421342"/>
            <a:ext cx="8341311" cy="4929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4"/>
          <p:cNvSpPr txBox="1">
            <a:spLocks/>
          </p:cNvSpPr>
          <p:nvPr/>
        </p:nvSpPr>
        <p:spPr>
          <a:xfrm>
            <a:off x="503841" y="-48683"/>
            <a:ext cx="8136318" cy="14700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Cambria Math" panose="02040503050406030204" pitchFamily="18" charset="0"/>
                <a:cs typeface="Aharoni" panose="02010803020104030203" pitchFamily="2" charset="-79"/>
              </a:rPr>
              <a:t>Влияние акции на людей</a:t>
            </a:r>
            <a:endParaRPr lang="ru-RU" sz="3600" b="1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Cambria Math" panose="02040503050406030204" pitchFamily="18" charset="0"/>
              <a:cs typeface="Aharoni" panose="02010803020104030203" pitchFamily="2" charset="-79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488" y="1421342"/>
            <a:ext cx="7195024" cy="4929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://www.volganet.ru/upload/iblock/7f5/img_24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040" y="3573015"/>
            <a:ext cx="3961055" cy="2640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58" name="Picture 2" descr="http://gazeta-echo.ru/wp-content/uploads/2016/04/polk-1024x68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544" y="3573016"/>
            <a:ext cx="3961055" cy="2640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s://podolsk.rev-pro.ru/wp-content/uploads/2018/03/%D0%B1%D0%B5%D1%81%D1%81%D0%BC%D0%B5%D1%80%D1%82%D0%BD%D1%8B%D0%B9-%D0%BF%D0%BE%D0%BB%D0%B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416" y="548680"/>
            <a:ext cx="6521168" cy="2276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4"/>
          <p:cNvSpPr txBox="1">
            <a:spLocks/>
          </p:cNvSpPr>
          <p:nvPr/>
        </p:nvSpPr>
        <p:spPr>
          <a:xfrm>
            <a:off x="467544" y="-243408"/>
            <a:ext cx="8136318" cy="14700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Cambria Math" panose="02040503050406030204" pitchFamily="18" charset="0"/>
                <a:cs typeface="Aharoni" panose="02010803020104030203" pitchFamily="2" charset="-79"/>
              </a:rPr>
              <a:t>Вывод</a:t>
            </a:r>
            <a:endParaRPr lang="ru-RU" sz="3600" b="1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Cambria Math" panose="02040503050406030204" pitchFamily="18" charset="0"/>
              <a:cs typeface="Aharoni" panose="02010803020104030203" pitchFamily="2" charset="-79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08928" y="964788"/>
            <a:ext cx="8253550" cy="5564933"/>
          </a:xfrm>
          <a:prstGeom prst="rect">
            <a:avLst/>
          </a:prstGeom>
          <a:solidFill>
            <a:srgbClr val="D03E3E">
              <a:alpha val="49804"/>
            </a:srgbClr>
          </a:solidFill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300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latin typeface="Impact" panose="020B080603090205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1560" y="1340768"/>
            <a:ext cx="3830050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Бессмертный полк. И миллионы лиц</a:t>
            </a:r>
          </a:p>
          <a:p>
            <a:r>
              <a:rPr lang="ru-RU" sz="2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Мелькают, словно кадры кинохроник.</a:t>
            </a:r>
          </a:p>
          <a:p>
            <a:r>
              <a:rPr lang="ru-RU" sz="2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Стираются препятствия границ,</a:t>
            </a:r>
          </a:p>
          <a:p>
            <a:r>
              <a:rPr lang="ru-RU" sz="2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Пылает сердце прямо на ладони.</a:t>
            </a:r>
          </a:p>
          <a:p>
            <a:r>
              <a:rPr lang="ru-RU" sz="2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</a:t>
            </a:r>
          </a:p>
          <a:p>
            <a:r>
              <a:rPr lang="ru-RU" sz="2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 много лет промчалось с той войны</a:t>
            </a:r>
          </a:p>
          <a:p>
            <a:r>
              <a:rPr lang="ru-RU" sz="2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только память остается в силе.</a:t>
            </a:r>
          </a:p>
          <a:p>
            <a:r>
              <a:rPr lang="ru-RU" sz="2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Лишь дайте ей минуту тишины</a:t>
            </a:r>
          </a:p>
          <a:p>
            <a:r>
              <a:rPr lang="ru-RU" sz="2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 имя павших и живых солдат России…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01259" y="1340768"/>
            <a:ext cx="3924142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Бессмертный полк с потомками своими </a:t>
            </a:r>
          </a:p>
          <a:p>
            <a:r>
              <a:rPr lang="ru-RU" sz="2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Шагает по России в этот час.</a:t>
            </a:r>
          </a:p>
          <a:p>
            <a:r>
              <a:rPr lang="ru-RU" sz="2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Победы нашей прославляем имя, </a:t>
            </a:r>
          </a:p>
          <a:p>
            <a:r>
              <a:rPr lang="ru-RU" sz="2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 вспоминая, кто погиб за нас.</a:t>
            </a:r>
          </a:p>
          <a:p>
            <a:r>
              <a:rPr lang="ru-RU" sz="2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ru-RU" sz="21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Немецкий рейх решил что пол –</a:t>
            </a:r>
          </a:p>
          <a:p>
            <a:r>
              <a:rPr lang="ru-RU" sz="2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Европы</a:t>
            </a:r>
          </a:p>
          <a:p>
            <a:r>
              <a:rPr lang="ru-RU" sz="2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Завоевав, сумеет и Союз сломать…как муху сонную ухлопать…-</a:t>
            </a:r>
          </a:p>
          <a:p>
            <a:r>
              <a:rPr lang="ru-RU" sz="2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 не по силам Гитлеру тот груз!</a:t>
            </a:r>
            <a:endParaRPr lang="ru-RU" sz="2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3577" y="1412776"/>
            <a:ext cx="7786710" cy="2172427"/>
          </a:xfrm>
          <a:solidFill>
            <a:srgbClr val="D03E3E">
              <a:alpha val="4980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latin typeface="Impact" panose="020B0806030902050204" pitchFamily="34" charset="0"/>
              </a:rPr>
              <a:t>1</a:t>
            </a:r>
            <a:r>
              <a:rPr lang="ru-RU" sz="24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latin typeface="Impact" panose="020B0806030902050204" pitchFamily="34" charset="0"/>
              </a:rPr>
              <a:t>. Гипотеза - расширение представления учащихся об акции, направленной на увековечивание памяти о людях, отдавших жизнь во время Великой Отечественной войны</a:t>
            </a:r>
            <a:endParaRPr lang="ru-RU" sz="24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latin typeface="Impact" panose="020B080603090205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93577" y="4149080"/>
            <a:ext cx="7786710" cy="2172427"/>
          </a:xfrm>
          <a:prstGeom prst="rect">
            <a:avLst/>
          </a:prstGeom>
          <a:solidFill>
            <a:srgbClr val="D03E3E">
              <a:alpha val="49804"/>
            </a:srgbClr>
          </a:solidFill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latin typeface="Impact" panose="020B0806030902050204" pitchFamily="34" charset="0"/>
              </a:rPr>
              <a:t>2. Цель – формирование умений поэтапно работать с материалами по теме «Бессмертный полк»,  изучение его истории создания. Воспитание чувства гордости, уважения и памяти о погибших воинах</a:t>
            </a:r>
            <a:endParaRPr lang="ru-RU" sz="24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latin typeface="Impact" panose="020B0806030902050204" pitchFamily="34" charset="0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618773" y="0"/>
            <a:ext cx="8136318" cy="14700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Cambria Math" panose="02040503050406030204" pitchFamily="18" charset="0"/>
                <a:cs typeface="Aharoni" panose="02010803020104030203" pitchFamily="2" charset="-79"/>
              </a:rPr>
              <a:t>Гипотеза и цель проекта:</a:t>
            </a:r>
            <a:endParaRPr lang="ru-RU" sz="3600" b="1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Cambria Math" panose="02040503050406030204" pitchFamily="18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678645" y="1196752"/>
            <a:ext cx="7786710" cy="4824536"/>
          </a:xfrm>
          <a:prstGeom prst="rect">
            <a:avLst/>
          </a:prstGeom>
          <a:solidFill>
            <a:srgbClr val="D03E3E">
              <a:alpha val="49804"/>
            </a:srgbClr>
          </a:solidFill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AutoNum type="arabicPeriod"/>
            </a:pPr>
            <a:r>
              <a:rPr lang="ru-RU" sz="240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latin typeface="Impact" panose="020B0806030902050204" pitchFamily="34" charset="0"/>
              </a:rPr>
              <a:t>Формирование представления о патриотической акции «Бессмертный полк».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latin typeface="Impact" panose="020B0806030902050204" pitchFamily="34" charset="0"/>
              </a:rPr>
              <a:t>Определение последствий акции.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latin typeface="Impact" panose="020B0806030902050204" pitchFamily="34" charset="0"/>
              </a:rPr>
              <a:t>Сбор информационного материала: работа с архивными документами, таблицами.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latin typeface="Impact" panose="020B0806030902050204" pitchFamily="34" charset="0"/>
              </a:rPr>
              <a:t>Умение работать с исследовательским материалом.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latin typeface="Impact" panose="020B0806030902050204" pitchFamily="34" charset="0"/>
              </a:rPr>
              <a:t>Нравственное воспитание подрастающего поколения.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latin typeface="Impact" panose="020B0806030902050204" pitchFamily="34" charset="0"/>
              </a:rPr>
              <a:t>Выявление новых фактов об акции «Бессмертный полк».</a:t>
            </a:r>
            <a:endParaRPr lang="ru-RU" sz="2400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latin typeface="Impact" panose="020B0806030902050204" pitchFamily="34" charset="0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685800" y="-1714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Задачи проекта:</a:t>
            </a:r>
            <a:endParaRPr lang="ru-RU" sz="35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Impact" panose="020B080603090205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0" name="Picture 4" descr="http://sar-school95.ru/upload/medialibrary/4d5/hd_2e814f295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191" y="1772816"/>
            <a:ext cx="6603619" cy="4539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4"/>
          <p:cNvSpPr txBox="1">
            <a:spLocks noGrp="1"/>
          </p:cNvSpPr>
          <p:nvPr>
            <p:ph type="ctrTitle"/>
          </p:nvPr>
        </p:nvSpPr>
        <p:spPr>
          <a:xfrm>
            <a:off x="685800" y="9458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Актуальность выбранной темы</a:t>
            </a:r>
            <a:endParaRPr lang="ru-RU" sz="35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Impact" panose="020B080603090205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 descr="https://www.mts.kg/uploads/posts/2016-05/bessmertnyy-polk-terroristov-ne-boitsya-podrobnosti_1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191" y="1772816"/>
            <a:ext cx="6603619" cy="4541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http://www.vlc.ru/upload/medialibrary/dd3/dd3316e8547d79eed79a4c04fed116f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7668" y="1226617"/>
            <a:ext cx="6739112" cy="5054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4"/>
          <p:cNvSpPr txBox="1">
            <a:spLocks/>
          </p:cNvSpPr>
          <p:nvPr/>
        </p:nvSpPr>
        <p:spPr>
          <a:xfrm>
            <a:off x="599065" y="-171400"/>
            <a:ext cx="8136318" cy="14700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Cambria Math" panose="02040503050406030204" pitchFamily="18" charset="0"/>
                <a:cs typeface="Aharoni" panose="02010803020104030203" pitchFamily="2" charset="-79"/>
              </a:rPr>
              <a:t>История происхождения</a:t>
            </a:r>
            <a:endParaRPr lang="ru-RU" sz="3600" b="1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Cambria Math" panose="02040503050406030204" pitchFamily="18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935142785"/>
              </p:ext>
            </p:extLst>
          </p:nvPr>
        </p:nvGraphicFramePr>
        <p:xfrm>
          <a:off x="467544" y="260648"/>
          <a:ext cx="8208912" cy="6336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6332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t="3281" b="3281"/>
          <a:stretch>
            <a:fillRect/>
          </a:stretch>
        </p:blipFill>
        <p:spPr bwMode="auto">
          <a:xfrm>
            <a:off x="2419136" y="989137"/>
            <a:ext cx="4305725" cy="5788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823216" y="116632"/>
            <a:ext cx="5497567" cy="836712"/>
          </a:xfrm>
          <a:prstGeom prst="rect">
            <a:avLst/>
          </a:prstGeom>
          <a:solidFill>
            <a:srgbClr val="D03E3E">
              <a:alpha val="49804"/>
            </a:srgbClr>
          </a:solidFill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latin typeface="Impact" panose="020B0806030902050204" pitchFamily="34" charset="0"/>
              </a:rPr>
              <a:t>Иван Григорьевич Болдин и его однополчанин</a:t>
            </a:r>
            <a:endParaRPr lang="ru-RU" sz="24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latin typeface="Impact" panose="020B080603090205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http://funik.ru/uploads/images/04_2015/30/5_83d7774fa28e2ad4ded84b42da3d26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0834" y="991823"/>
            <a:ext cx="3813756" cy="5777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4590365" y="74037"/>
            <a:ext cx="4454695" cy="836712"/>
          </a:xfrm>
          <a:prstGeom prst="rect">
            <a:avLst/>
          </a:prstGeom>
          <a:solidFill>
            <a:srgbClr val="D03E3E">
              <a:alpha val="49804"/>
            </a:srgbClr>
          </a:solidFill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latin typeface="Impact" panose="020B0806030902050204" pitchFamily="34" charset="0"/>
              </a:rPr>
              <a:t>Виктор Алексеевич Матвиенко</a:t>
            </a:r>
            <a:endParaRPr lang="ru-RU" sz="24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9841" y="984788"/>
            <a:ext cx="3807861" cy="5776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56116" y="74038"/>
            <a:ext cx="4435313" cy="836712"/>
          </a:xfrm>
          <a:prstGeom prst="rect">
            <a:avLst/>
          </a:prstGeom>
          <a:solidFill>
            <a:srgbClr val="D03E3E">
              <a:alpha val="49804"/>
            </a:srgbClr>
          </a:solidFill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latin typeface="Impact" panose="020B0806030902050204" pitchFamily="34" charset="0"/>
              </a:rPr>
              <a:t>Клавдия Васильевна </a:t>
            </a:r>
            <a:r>
              <a:rPr lang="ru-RU" sz="2400" b="1" dirty="0" err="1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latin typeface="Impact" panose="020B0806030902050204" pitchFamily="34" charset="0"/>
              </a:rPr>
              <a:t>Гуськова</a:t>
            </a:r>
            <a:endParaRPr lang="ru-RU" sz="24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latin typeface="Impact" panose="020B0806030902050204" pitchFamily="34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 rot="1730662">
            <a:off x="6782258" y="1694613"/>
            <a:ext cx="246492" cy="488568"/>
          </a:xfrm>
          <a:prstGeom prst="downArrow">
            <a:avLst/>
          </a:prstGeom>
          <a:solidFill>
            <a:srgbClr val="C17873"/>
          </a:solidFill>
          <a:ln>
            <a:solidFill>
              <a:srgbClr val="B24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823217" y="136514"/>
            <a:ext cx="5497567" cy="836712"/>
          </a:xfrm>
          <a:prstGeom prst="rect">
            <a:avLst/>
          </a:prstGeom>
          <a:solidFill>
            <a:srgbClr val="D03E3E">
              <a:alpha val="49804"/>
            </a:srgbClr>
          </a:solidFill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latin typeface="Impact" panose="020B0806030902050204" pitchFamily="34" charset="0"/>
              </a:rPr>
              <a:t>Прадедушка </a:t>
            </a:r>
            <a:r>
              <a:rPr lang="ru-RU" sz="2400" b="1" dirty="0" err="1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latin typeface="Impact" panose="020B0806030902050204" pitchFamily="34" charset="0"/>
              </a:rPr>
              <a:t>Павлия</a:t>
            </a:r>
            <a:r>
              <a:rPr lang="ru-RU" sz="24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latin typeface="Impact" panose="020B0806030902050204" pitchFamily="34" charset="0"/>
              </a:rPr>
              <a:t> Богдана. Кириченко Андрей Григорьевич</a:t>
            </a:r>
            <a:endParaRPr lang="ru-RU" sz="24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478" y="1107692"/>
            <a:ext cx="3722100" cy="563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41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330</Words>
  <Application>Microsoft Office PowerPoint</Application>
  <PresentationFormat>Экран (4:3)</PresentationFormat>
  <Paragraphs>81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Вывод</vt:lpstr>
      <vt:lpstr>1. Гипотеза - расширение представления учащихся об акции, направленной на увековечивание памяти о людях, отдавших жизнь во время Великой Отечественной войны</vt:lpstr>
      <vt:lpstr>Презентация PowerPoint</vt:lpstr>
      <vt:lpstr>Актуальность выбранной темы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Исследовательская работа на тему «Бессмертный полк»</dc:title>
  <dc:creator>User</dc:creator>
  <cp:lastModifiedBy>user</cp:lastModifiedBy>
  <cp:revision>67</cp:revision>
  <dcterms:created xsi:type="dcterms:W3CDTF">2016-11-27T17:20:39Z</dcterms:created>
  <dcterms:modified xsi:type="dcterms:W3CDTF">2023-10-08T09:10:52Z</dcterms:modified>
</cp:coreProperties>
</file>